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58" r:id="rId4"/>
    <p:sldId id="261" r:id="rId5"/>
    <p:sldId id="262" r:id="rId6"/>
    <p:sldId id="263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5F113F6-F815-405C-B897-CB50A7A7F13A}" type="datetimeFigureOut">
              <a:rPr lang="en-CA" smtClean="0"/>
              <a:t>10/12/2013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777802-3F2C-4015-9DEC-866388DE8D6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tificamerican.com/slideshow.cfm?id=how-the-microwave-works" TargetMode="External"/><Relationship Id="rId2" Type="http://schemas.openxmlformats.org/officeDocument/2006/relationships/hyperlink" Target="http://home.howstuffworks.com/microwave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How Microwaves work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41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Parts of microwave </a:t>
            </a:r>
          </a:p>
          <a:p>
            <a:r>
              <a:rPr lang="en-CA" dirty="0" smtClean="0"/>
              <a:t>Interesting Property of microwaves </a:t>
            </a:r>
          </a:p>
          <a:p>
            <a:r>
              <a:rPr lang="en-CA" dirty="0" smtClean="0"/>
              <a:t>Role of Water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19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 smtClean="0"/>
              <a:t>The machine </a:t>
            </a:r>
            <a:endParaRPr lang="en-CA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5976664" cy="452596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Cathode – emits electrons </a:t>
            </a:r>
          </a:p>
          <a:p>
            <a:r>
              <a:rPr lang="en-CA" sz="3200" dirty="0" smtClean="0"/>
              <a:t>Antenna – oscillates – 2.45 GHz </a:t>
            </a:r>
            <a:endParaRPr lang="en-CA" sz="3200" dirty="0"/>
          </a:p>
        </p:txBody>
      </p:sp>
      <p:sp>
        <p:nvSpPr>
          <p:cNvPr id="4" name="Right Brace 3"/>
          <p:cNvSpPr/>
          <p:nvPr/>
        </p:nvSpPr>
        <p:spPr>
          <a:xfrm>
            <a:off x="5795780" y="1700808"/>
            <a:ext cx="648072" cy="1224136"/>
          </a:xfrm>
          <a:prstGeom prst="rightBrac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451166" y="1697507"/>
            <a:ext cx="2513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Source of </a:t>
            </a:r>
            <a:r>
              <a:rPr lang="en-CA" sz="4000" dirty="0" smtClean="0">
                <a:latin typeface="Calibri"/>
              </a:rPr>
              <a:t>ε</a:t>
            </a:r>
            <a:r>
              <a:rPr lang="en-CA" sz="4000" dirty="0" smtClean="0"/>
              <a:t> </a:t>
            </a:r>
            <a:endParaRPr lang="en-CA" sz="4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532440" y="1700808"/>
            <a:ext cx="0" cy="720080"/>
          </a:xfrm>
          <a:prstGeom prst="straightConnector1">
            <a:avLst/>
          </a:prstGeom>
          <a:ln w="38100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3259536"/>
            <a:ext cx="4392488" cy="3027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44952" y="612006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Fischette</a:t>
            </a:r>
            <a:r>
              <a:rPr lang="en-CA" dirty="0" smtClean="0"/>
              <a:t>, 2008)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4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/>
              <a:t>The machine 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94104"/>
            <a:ext cx="5976664" cy="4525963"/>
          </a:xfrm>
        </p:spPr>
        <p:txBody>
          <a:bodyPr>
            <a:normAutofit/>
          </a:bodyPr>
          <a:lstStyle/>
          <a:p>
            <a:r>
              <a:rPr lang="en-CA" sz="3200" dirty="0" smtClean="0"/>
              <a:t>Stirrer</a:t>
            </a:r>
          </a:p>
          <a:p>
            <a:r>
              <a:rPr lang="en-CA" sz="3200" dirty="0" smtClean="0"/>
              <a:t>Reflective walls</a:t>
            </a:r>
          </a:p>
          <a:p>
            <a:r>
              <a:rPr lang="en-CA" sz="3200" dirty="0" smtClean="0"/>
              <a:t>turntable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635896" y="1808820"/>
            <a:ext cx="648072" cy="1224136"/>
          </a:xfrm>
          <a:prstGeom prst="rightBrac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427984" y="2068100"/>
            <a:ext cx="2513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Even cooking</a:t>
            </a:r>
            <a:endParaRPr lang="en-CA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3378996"/>
            <a:ext cx="4392488" cy="30271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44952" y="612006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Fischette</a:t>
            </a:r>
            <a:r>
              <a:rPr lang="en-CA" dirty="0" smtClean="0"/>
              <a:t>, 2008)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27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 smtClean="0"/>
              <a:t>Interesting! </a:t>
            </a:r>
            <a:endParaRPr lang="en-CA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CA" sz="3200" dirty="0" smtClean="0"/>
              <a:t>Microwave energy </a:t>
            </a:r>
          </a:p>
          <a:p>
            <a:endParaRPr lang="en-CA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3851920" y="1303313"/>
            <a:ext cx="1152128" cy="717963"/>
          </a:xfrm>
          <a:prstGeom prst="curved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4048" y="764704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Absorbed by H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O</a:t>
            </a:r>
            <a:endParaRPr lang="en-CA" sz="3200" dirty="0"/>
          </a:p>
        </p:txBody>
      </p:sp>
      <p:cxnSp>
        <p:nvCxnSpPr>
          <p:cNvPr id="7" name="Curved Connector 6"/>
          <p:cNvCxnSpPr/>
          <p:nvPr/>
        </p:nvCxnSpPr>
        <p:spPr>
          <a:xfrm>
            <a:off x="3995936" y="2147590"/>
            <a:ext cx="1440160" cy="705346"/>
          </a:xfrm>
          <a:prstGeom prst="curved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54352" y="214759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NOT Absorbed by plastic, glass, ceramic</a:t>
            </a:r>
          </a:p>
        </p:txBody>
      </p:sp>
    </p:spTree>
    <p:extLst>
      <p:ext uri="{BB962C8B-B14F-4D97-AF65-F5344CB8AC3E}">
        <p14:creationId xmlns:p14="http://schemas.microsoft.com/office/powerpoint/2010/main" val="158339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 smtClean="0"/>
              <a:t>Interesting! </a:t>
            </a:r>
            <a:endParaRPr lang="en-CA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</p:spPr>
        <p:txBody>
          <a:bodyPr/>
          <a:lstStyle/>
          <a:p>
            <a:r>
              <a:rPr lang="en-CA" sz="3200" dirty="0" smtClean="0"/>
              <a:t>Microwave energy </a:t>
            </a:r>
          </a:p>
          <a:p>
            <a:endParaRPr lang="en-CA" dirty="0"/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3851920" y="1303313"/>
            <a:ext cx="1152128" cy="717963"/>
          </a:xfrm>
          <a:prstGeom prst="curved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4048" y="764704"/>
            <a:ext cx="2736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Absorbed by H</a:t>
            </a:r>
            <a:r>
              <a:rPr lang="en-CA" sz="3200" baseline="-25000" dirty="0" smtClean="0"/>
              <a:t>2</a:t>
            </a:r>
            <a:r>
              <a:rPr lang="en-CA" sz="3200" dirty="0" smtClean="0"/>
              <a:t>O</a:t>
            </a:r>
            <a:endParaRPr lang="en-CA" sz="3200" dirty="0"/>
          </a:p>
        </p:txBody>
      </p:sp>
      <p:cxnSp>
        <p:nvCxnSpPr>
          <p:cNvPr id="7" name="Curved Connector 6"/>
          <p:cNvCxnSpPr/>
          <p:nvPr/>
        </p:nvCxnSpPr>
        <p:spPr>
          <a:xfrm>
            <a:off x="3995936" y="2147590"/>
            <a:ext cx="1440160" cy="705346"/>
          </a:xfrm>
          <a:prstGeom prst="curved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54352" y="2147590"/>
            <a:ext cx="2736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NOT Absorbed by plastic, glass, ceramic or metal</a:t>
            </a:r>
          </a:p>
        </p:txBody>
      </p:sp>
      <p:cxnSp>
        <p:nvCxnSpPr>
          <p:cNvPr id="8" name="Curved Connector 7"/>
          <p:cNvCxnSpPr/>
          <p:nvPr/>
        </p:nvCxnSpPr>
        <p:spPr>
          <a:xfrm rot="5400000">
            <a:off x="2270464" y="2391706"/>
            <a:ext cx="1903395" cy="1232520"/>
          </a:xfrm>
          <a:prstGeom prst="curvedConnector3">
            <a:avLst/>
          </a:prstGeom>
          <a:ln w="285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16016" y="764704"/>
            <a:ext cx="2106488" cy="64807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1259632" y="39223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Atomic motion</a:t>
            </a:r>
            <a:endParaRPr lang="en-CA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5877272"/>
            <a:ext cx="235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Brain, (</a:t>
            </a:r>
            <a:r>
              <a:rPr lang="en-CA" dirty="0" err="1" smtClean="0"/>
              <a:t>n.d.</a:t>
            </a:r>
            <a:r>
              <a:rPr lang="en-CA" dirty="0" smtClean="0"/>
              <a:t>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76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 smtClean="0"/>
              <a:t>Water is Key</a:t>
            </a:r>
            <a:endParaRPr lang="en-CA" sz="4400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258539" cy="3960440"/>
          </a:xfrm>
        </p:spPr>
      </p:pic>
      <p:sp>
        <p:nvSpPr>
          <p:cNvPr id="5" name="TextBox 4"/>
          <p:cNvSpPr txBox="1"/>
          <p:nvPr/>
        </p:nvSpPr>
        <p:spPr>
          <a:xfrm>
            <a:off x="539552" y="1916832"/>
            <a:ext cx="30243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• Shifting </a:t>
            </a:r>
            <a:r>
              <a:rPr lang="el-GR" sz="4400" dirty="0" smtClean="0">
                <a:latin typeface="Calibri"/>
              </a:rPr>
              <a:t>ε</a:t>
            </a:r>
            <a:r>
              <a:rPr lang="en-CA" sz="3200" dirty="0" smtClean="0">
                <a:latin typeface="Calibri"/>
              </a:rPr>
              <a:t> rotates water. </a:t>
            </a:r>
          </a:p>
          <a:p>
            <a:endParaRPr lang="en-CA" sz="3200" dirty="0">
              <a:latin typeface="Calibri"/>
            </a:endParaRPr>
          </a:p>
          <a:p>
            <a:r>
              <a:rPr lang="en-CA" sz="3200" dirty="0" smtClean="0">
                <a:latin typeface="Calibri"/>
              </a:rPr>
              <a:t>• Torque </a:t>
            </a:r>
          </a:p>
          <a:p>
            <a:endParaRPr lang="en-CA" sz="3200" dirty="0">
              <a:latin typeface="Calibri"/>
            </a:endParaRPr>
          </a:p>
          <a:p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59492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Heimbecker</a:t>
            </a:r>
            <a:r>
              <a:rPr lang="en-CA" dirty="0" smtClean="0"/>
              <a:t> et al, 2002)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6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u="sng" dirty="0" smtClean="0"/>
              <a:t>Water is Key</a:t>
            </a:r>
            <a:endParaRPr lang="en-CA" sz="4400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556792"/>
            <a:ext cx="4258539" cy="3960440"/>
          </a:xfrm>
        </p:spPr>
      </p:pic>
      <p:sp>
        <p:nvSpPr>
          <p:cNvPr id="5" name="TextBox 4"/>
          <p:cNvSpPr txBox="1"/>
          <p:nvPr/>
        </p:nvSpPr>
        <p:spPr>
          <a:xfrm>
            <a:off x="539552" y="1916832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• Rotation = atomic motion </a:t>
            </a:r>
          </a:p>
          <a:p>
            <a:r>
              <a:rPr lang="en-CA" sz="3200" dirty="0" smtClean="0">
                <a:latin typeface="Calibri"/>
              </a:rPr>
              <a:t>= heat! </a:t>
            </a:r>
          </a:p>
          <a:p>
            <a:endParaRPr lang="en-CA" sz="3200" dirty="0">
              <a:latin typeface="Calibri"/>
            </a:endParaRPr>
          </a:p>
          <a:p>
            <a:r>
              <a:rPr lang="en-CA" sz="3200" dirty="0" smtClean="0"/>
              <a:t>• polar bonds reforming = released heat</a:t>
            </a:r>
            <a:endParaRPr lang="en-CA" sz="3200" dirty="0" smtClean="0">
              <a:latin typeface="Calibri"/>
            </a:endParaRPr>
          </a:p>
          <a:p>
            <a:endParaRPr lang="en-CA" sz="3200" dirty="0">
              <a:latin typeface="Calibri"/>
            </a:endParaRPr>
          </a:p>
          <a:p>
            <a:endParaRPr lang="en-CA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59492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(</a:t>
            </a:r>
            <a:r>
              <a:rPr lang="en-CA" dirty="0" err="1" smtClean="0"/>
              <a:t>Heimbecker</a:t>
            </a:r>
            <a:r>
              <a:rPr lang="en-CA" dirty="0" smtClean="0"/>
              <a:t> et al, 2002)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05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CA" dirty="0" smtClean="0"/>
              <a:t>Bibliography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Brain, M.  (</a:t>
            </a:r>
            <a:r>
              <a:rPr lang="en-CA" dirty="0" err="1" smtClean="0"/>
              <a:t>n.d.</a:t>
            </a:r>
            <a:r>
              <a:rPr lang="en-CA" dirty="0" smtClean="0"/>
              <a:t>) How Microwave Cooking Works. Retrieved Dec. 10, 2013.  </a:t>
            </a:r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home.howstuffworks.com/microwave1.htm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/>
              <a:t>Fischetti</a:t>
            </a:r>
            <a:r>
              <a:rPr lang="en-CA" dirty="0"/>
              <a:t>, M.  Oct. 3, 2008.  How the Microwave Works.  Retrieved Dec. 9, 2013. </a:t>
            </a:r>
            <a:r>
              <a:rPr lang="en-CA" dirty="0">
                <a:hlinkClick r:id="rId3"/>
              </a:rPr>
              <a:t>http://www.scientificamerican.com/slideshow.cfm?id=how-the-microwave-works</a:t>
            </a:r>
            <a:endParaRPr lang="en-CA" dirty="0"/>
          </a:p>
          <a:p>
            <a:endParaRPr lang="en-CA" dirty="0" smtClean="0"/>
          </a:p>
          <a:p>
            <a:r>
              <a:rPr lang="en-CA" dirty="0" err="1" smtClean="0"/>
              <a:t>Heimbeck</a:t>
            </a:r>
            <a:r>
              <a:rPr lang="en-CA" dirty="0" smtClean="0"/>
              <a:t> et al.  (2002). Physics Concepts &amp; Connection: part 2. Irwin Publishing, Toronto, 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088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43</TotalTime>
  <Words>199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How Microwaves work</vt:lpstr>
      <vt:lpstr>Outline</vt:lpstr>
      <vt:lpstr>The machine </vt:lpstr>
      <vt:lpstr>The machine </vt:lpstr>
      <vt:lpstr>Interesting! </vt:lpstr>
      <vt:lpstr>Interesting! </vt:lpstr>
      <vt:lpstr>Water is Key</vt:lpstr>
      <vt:lpstr>Water is Key</vt:lpstr>
      <vt:lpstr>Bibliography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Microwaves work</dc:title>
  <dc:creator>Christine</dc:creator>
  <cp:lastModifiedBy>Christine</cp:lastModifiedBy>
  <cp:revision>12</cp:revision>
  <dcterms:created xsi:type="dcterms:W3CDTF">2013-12-10T16:26:38Z</dcterms:created>
  <dcterms:modified xsi:type="dcterms:W3CDTF">2013-12-11T04:32:20Z</dcterms:modified>
</cp:coreProperties>
</file>